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5"/>
  </p:notesMasterIdLst>
  <p:sldIdLst>
    <p:sldId id="309" r:id="rId4"/>
    <p:sldId id="263" r:id="rId5"/>
    <p:sldId id="301" r:id="rId6"/>
    <p:sldId id="303" r:id="rId7"/>
    <p:sldId id="306" r:id="rId8"/>
    <p:sldId id="307" r:id="rId9"/>
    <p:sldId id="304" r:id="rId10"/>
    <p:sldId id="300" r:id="rId11"/>
    <p:sldId id="294" r:id="rId12"/>
    <p:sldId id="313" r:id="rId13"/>
    <p:sldId id="30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A8"/>
    <a:srgbClr val="FF9D00"/>
    <a:srgbClr val="F5F8FA"/>
    <a:srgbClr val="F23566"/>
    <a:srgbClr val="8E5BB4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9816" autoAdjust="0"/>
  </p:normalViewPr>
  <p:slideViewPr>
    <p:cSldViewPr snapToGrid="0">
      <p:cViewPr varScale="1">
        <p:scale>
          <a:sx n="37" d="100"/>
          <a:sy n="37" d="100"/>
        </p:scale>
        <p:origin x="60" y="3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D0E5C-9793-4A53-A7A7-FEC92AF485C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399F3-9E42-4D49-9382-0DF3A33B1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0250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26B74-300E-46B4-94FC-CD9A7D3271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302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99F3-9E42-4D49-9382-0DF3A33B11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855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26B74-300E-46B4-94FC-CD9A7D3271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768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19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99F3-9E42-4D49-9382-0DF3A33B11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423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99F3-9E42-4D49-9382-0DF3A33B11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995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57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58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99F3-9E42-4D49-9382-0DF3A33B11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752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95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93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67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52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85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9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81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11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83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8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06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62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6A5A5-53FB-4F7F-8B4D-34992969127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2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hyperlink" Target="https://www.youtube.com/watch?v=44D7QfMoFKc&amp;t=5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hyperlink" Target="https://www.facebook.com/finedu.gov.ge/videos/375168291790065/" TargetMode="Externa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4.jpeg"/><Relationship Id="rId5" Type="http://schemas.openxmlformats.org/officeDocument/2006/relationships/image" Target="../media/image5.png"/><Relationship Id="rId10" Type="http://schemas.openxmlformats.org/officeDocument/2006/relationships/image" Target="../media/image13.jpe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svg"/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395200" cy="6858000"/>
          </a:xfrm>
          <a:prstGeom prst="rect">
            <a:avLst/>
          </a:prstGeom>
          <a:solidFill>
            <a:srgbClr val="009C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A02314-7ADB-45E1-8505-EED1E57EC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169" y="2080305"/>
            <a:ext cx="7054051" cy="2387600"/>
          </a:xfrm>
        </p:spPr>
        <p:txBody>
          <a:bodyPr anchor="ctr">
            <a:normAutofit/>
          </a:bodyPr>
          <a:lstStyle/>
          <a:p>
            <a:pPr algn="l"/>
            <a:r>
              <a:rPr lang="ka-GE" sz="4800" b="1" dirty="0">
                <a:solidFill>
                  <a:prstClr val="black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დაიცავი</a:t>
            </a:r>
            <a:r>
              <a:rPr lang="ka-GE" sz="4800" b="1" dirty="0">
                <a:solidFill>
                  <a:srgbClr val="F5F8FA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 შენი ფული, </a:t>
            </a:r>
            <a:r>
              <a:rPr lang="ka-GE" sz="4800" b="1" dirty="0">
                <a:solidFill>
                  <a:prstClr val="black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დაიცავი</a:t>
            </a:r>
            <a:r>
              <a:rPr lang="ka-GE" sz="4800" b="1" dirty="0">
                <a:solidFill>
                  <a:srgbClr val="F5F8FA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 შენი მომავალი</a:t>
            </a:r>
            <a:endParaRPr lang="en-US" sz="4800" b="1" dirty="0">
              <a:solidFill>
                <a:srgbClr val="F5F8FA"/>
              </a:solidFill>
              <a:latin typeface="Helvetica Neue LT GEO 65 Medium" panose="020B0604020202020204" pitchFamily="2" charset="0"/>
              <a:cs typeface="Helvetica Neue LT GEO 65 Medium" panose="020B06040202020202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363" y="5782909"/>
            <a:ext cx="3058037" cy="10750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0D7F48-F217-4227-88CB-AD6FBBF802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036" y="1853268"/>
            <a:ext cx="4018685" cy="2841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3FDDB9-DF34-4966-8AA7-19F80685CF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750" y="6002610"/>
            <a:ext cx="1727514" cy="63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8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1769759" y="1412511"/>
            <a:ext cx="8643327" cy="1169426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1" i="0" u="none" strike="noStrike" kern="1200" cap="none" spc="0" normalizeH="0" baseline="0" noProof="0" dirty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მარტივია პირადი ინფორმაციის დაცვა და საბანკო ბარათის მოფრთხილება?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028" y="2600037"/>
            <a:ext cx="5964790" cy="3365608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5423911" y="5721901"/>
            <a:ext cx="1335024" cy="487489"/>
          </a:xfrm>
          <a:prstGeom prst="roundRect">
            <a:avLst/>
          </a:prstGeom>
          <a:solidFill>
            <a:srgbClr val="F5F8FA"/>
          </a:solidFill>
          <a:ln>
            <a:solidFill>
              <a:srgbClr val="FF9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  <a:hlinkClick r:id="rId7"/>
              </a:rPr>
              <a:t>ვიდეო</a:t>
            </a:r>
            <a:endParaRPr kumimoji="0" lang="ka-GE" sz="1800" b="1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</p:txBody>
      </p:sp>
      <p:pic>
        <p:nvPicPr>
          <p:cNvPr id="14" name="Content Placeholder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3" y="6245591"/>
            <a:ext cx="946520" cy="584057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88374" y="77898"/>
            <a:ext cx="11353800" cy="1325563"/>
          </a:xfrm>
        </p:spPr>
        <p:txBody>
          <a:bodyPr>
            <a:normAutofit/>
          </a:bodyPr>
          <a:lstStyle/>
          <a:p>
            <a:r>
              <a:rPr lang="ka-GE" sz="3200" b="1" dirty="0" smtClean="0">
                <a:solidFill>
                  <a:prstClr val="black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„დაიცავი</a:t>
            </a:r>
            <a:r>
              <a:rPr lang="ka-GE" sz="3200" b="1" dirty="0" smtClean="0">
                <a:solidFill>
                  <a:srgbClr val="F5F8FA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 </a:t>
            </a:r>
            <a:r>
              <a:rPr lang="ka-GE" sz="3200" b="1" dirty="0">
                <a:solidFill>
                  <a:srgbClr val="009CA8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შენი ფული, </a:t>
            </a:r>
            <a:r>
              <a:rPr lang="ka-GE" sz="3200" b="1" dirty="0">
                <a:solidFill>
                  <a:prstClr val="black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დაიცავი</a:t>
            </a:r>
            <a:r>
              <a:rPr lang="ka-GE" sz="3200" b="1" dirty="0">
                <a:solidFill>
                  <a:srgbClr val="F5F8FA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 </a:t>
            </a:r>
            <a:r>
              <a:rPr lang="ka-GE" sz="3200" b="1" dirty="0">
                <a:solidFill>
                  <a:srgbClr val="009CA8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შენი </a:t>
            </a:r>
            <a:r>
              <a:rPr lang="ka-GE" sz="3200" b="1" dirty="0" smtClean="0">
                <a:solidFill>
                  <a:srgbClr val="009CA8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მომავალი</a:t>
            </a:r>
            <a:r>
              <a:rPr lang="ka-GE" sz="3200" b="1" dirty="0" smtClean="0"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“</a:t>
            </a:r>
            <a:endParaRPr lang="ka-GE" sz="3200" dirty="0"/>
          </a:p>
        </p:txBody>
      </p:sp>
    </p:spTree>
    <p:extLst>
      <p:ext uri="{BB962C8B-B14F-4D97-AF65-F5344CB8AC3E}">
        <p14:creationId xmlns:p14="http://schemas.microsoft.com/office/powerpoint/2010/main" val="329942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114300" y="220133"/>
            <a:ext cx="12395200" cy="6858000"/>
          </a:xfrm>
          <a:prstGeom prst="rect">
            <a:avLst/>
          </a:prstGeom>
          <a:solidFill>
            <a:srgbClr val="009C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A02314-7ADB-45E1-8505-EED1E57EC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7552" y="805888"/>
            <a:ext cx="8151495" cy="1038906"/>
          </a:xfrm>
        </p:spPr>
        <p:txBody>
          <a:bodyPr>
            <a:normAutofit fontScale="90000"/>
          </a:bodyPr>
          <a:lstStyle/>
          <a:p>
            <a:pPr algn="l"/>
            <a:r>
              <a:rPr lang="ka-GE" sz="4400" b="1" dirty="0">
                <a:solidFill>
                  <a:srgbClr val="F5F8FA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მადლობა ყურადღებისთვის!</a:t>
            </a:r>
            <a:endParaRPr lang="en-US" sz="4400" b="1" dirty="0">
              <a:solidFill>
                <a:srgbClr val="F5F8FA"/>
              </a:solidFill>
              <a:latin typeface="FiraGO" panose="020B0503050000020004" pitchFamily="34" charset="0"/>
              <a:cs typeface="FiraGO" panose="020B05030500000200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054" y="5846044"/>
            <a:ext cx="2465556" cy="8667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0D7F48-F217-4227-88CB-AD6FBBF802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801" y="1897061"/>
            <a:ext cx="4018685" cy="2841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3FDDB9-DF34-4966-8AA7-19F80685CF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377" y="6023179"/>
            <a:ext cx="1392817" cy="51252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01CF2DA-D16C-4C3A-95E7-33D989BEB436}"/>
              </a:ext>
            </a:extLst>
          </p:cNvPr>
          <p:cNvSpPr txBox="1">
            <a:spLocks/>
          </p:cNvSpPr>
          <p:nvPr/>
        </p:nvSpPr>
        <p:spPr>
          <a:xfrm>
            <a:off x="1897067" y="4658979"/>
            <a:ext cx="8372464" cy="641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FiraGO" panose="020B0503050000020004" pitchFamily="34" charset="0"/>
                <a:ea typeface="+mj-ea"/>
                <a:cs typeface="FiraGO" panose="020B0503050000020004" pitchFamily="34" charset="0"/>
              </a:rPr>
              <a:t>დაიცავი </a:t>
            </a:r>
            <a:r>
              <a:rPr kumimoji="0" lang="ka-GE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FiraGO" panose="020B0503050000020004" pitchFamily="34" charset="0"/>
                <a:ea typeface="+mj-ea"/>
                <a:cs typeface="FiraGO" panose="020B0503050000020004" pitchFamily="34" charset="0"/>
              </a:rPr>
              <a:t>შენი ფული, </a:t>
            </a:r>
            <a:r>
              <a:rPr lang="ka-GE" sz="3600" noProof="0" dirty="0" smtClean="0">
                <a:solidFill>
                  <a:srgbClr val="333333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დაიცავი</a:t>
            </a:r>
            <a:r>
              <a:rPr kumimoji="0" lang="ka-G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FiraGO" panose="020B0503050000020004" pitchFamily="34" charset="0"/>
                <a:ea typeface="+mj-ea"/>
                <a:cs typeface="FiraGO" panose="020B0503050000020004" pitchFamily="34" charset="0"/>
              </a:rPr>
              <a:t> </a:t>
            </a:r>
            <a:r>
              <a:rPr kumimoji="0" lang="ka-GE" sz="36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FiraGO" panose="020B0503050000020004" pitchFamily="34" charset="0"/>
                <a:ea typeface="+mj-ea"/>
                <a:cs typeface="FiraGO" panose="020B0503050000020004" pitchFamily="34" charset="0"/>
              </a:rPr>
              <a:t>შენი მომავალი</a:t>
            </a:r>
            <a:endParaRPr kumimoji="0" lang="ka-GE" sz="3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FiraGO" panose="020B0503050000020004" pitchFamily="34" charset="0"/>
              <a:ea typeface="+mj-ea"/>
              <a:cs typeface="FiraGO" panose="020B0503050000020004" pitchFamily="34" charset="0"/>
            </a:endParaRPr>
          </a:p>
        </p:txBody>
      </p:sp>
      <p:pic>
        <p:nvPicPr>
          <p:cNvPr id="17" name="Graphic 16" descr="Winking face with no fill">
            <a:extLst>
              <a:ext uri="{FF2B5EF4-FFF2-40B4-BE49-F238E27FC236}">
                <a16:creationId xmlns:a16="http://schemas.microsoft.com/office/drawing/2014/main" id="{AC761313-8562-46EA-89F7-E7255E9E87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049210" y="4576250"/>
            <a:ext cx="791029" cy="79102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B6BB030-798B-4346-ADB3-4FE5FB840035}"/>
              </a:ext>
            </a:extLst>
          </p:cNvPr>
          <p:cNvSpPr txBox="1"/>
          <p:nvPr/>
        </p:nvSpPr>
        <p:spPr>
          <a:xfrm>
            <a:off x="4400417" y="5292389"/>
            <a:ext cx="3379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Helvetica Neue LT GEO 65 Medium" panose="020B0604020202020204" pitchFamily="2" charset="0"/>
                <a:ea typeface="+mn-ea"/>
                <a:cs typeface="Helvetica Neue LT GEO 65 Medium" panose="020B0604020202020204" pitchFamily="2" charset="0"/>
              </a:rPr>
              <a:t>www.finedu.gov.ge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09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>
            <a:extLst>
              <a:ext uri="{FF2B5EF4-FFF2-40B4-BE49-F238E27FC236}">
                <a16:creationId xmlns:a16="http://schemas.microsoft.com/office/drawing/2014/main" id="{3DE343BD-BEEA-44EF-9EBB-66DF3C691255}"/>
              </a:ext>
            </a:extLst>
          </p:cNvPr>
          <p:cNvSpPr txBox="1">
            <a:spLocks/>
          </p:cNvSpPr>
          <p:nvPr/>
        </p:nvSpPr>
        <p:spPr>
          <a:xfrm>
            <a:off x="1455977" y="18355"/>
            <a:ext cx="9280043" cy="114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3200" b="1" dirty="0" smtClean="0">
                <a:solidFill>
                  <a:srgbClr val="009CA8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რა </a:t>
            </a:r>
            <a:r>
              <a:rPr lang="ka-GE" sz="3200" b="1" dirty="0">
                <a:solidFill>
                  <a:srgbClr val="009CA8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არის </a:t>
            </a:r>
            <a:r>
              <a:rPr lang="ka-GE" sz="3200" b="1" dirty="0">
                <a:solidFill>
                  <a:srgbClr val="333333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ფინანსური</a:t>
            </a:r>
            <a:r>
              <a:rPr lang="ka-GE" sz="3200" b="1" dirty="0">
                <a:solidFill>
                  <a:srgbClr val="009CA8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 განათლება?</a:t>
            </a:r>
            <a:endParaRPr lang="en-US" sz="3200" b="1" dirty="0">
              <a:solidFill>
                <a:srgbClr val="009CA8"/>
              </a:solidFill>
              <a:latin typeface="Helvetica Neue LT GEO 65 Medium" panose="020B0604020202020204" pitchFamily="2" charset="0"/>
              <a:cs typeface="Helvetica Neue LT GEO 65 Medium" panose="020B0604020202020204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A049C1D-7BD5-47B1-8281-31B9B67C452D}"/>
              </a:ext>
            </a:extLst>
          </p:cNvPr>
          <p:cNvSpPr/>
          <p:nvPr/>
        </p:nvSpPr>
        <p:spPr>
          <a:xfrm>
            <a:off x="6182371" y="1694876"/>
            <a:ext cx="5678638" cy="3154405"/>
          </a:xfrm>
          <a:prstGeom prst="rect">
            <a:avLst/>
          </a:prstGeom>
          <a:blipFill dpi="0" rotWithShape="1">
            <a:blip r:embed="rId5">
              <a:alphaModFix amt="75000"/>
            </a:blip>
            <a:srcRect/>
            <a:stretch>
              <a:fillRect t="-11000" b="-7000"/>
            </a:stretch>
          </a:blipFill>
          <a:ln w="28575">
            <a:solidFill>
              <a:srgbClr val="FF9D00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Freeform: Shape 16">
            <a:extLst>
              <a:ext uri="{FF2B5EF4-FFF2-40B4-BE49-F238E27FC236}">
                <a16:creationId xmlns:a16="http://schemas.microsoft.com/office/drawing/2014/main" id="{B4D425FD-8E4C-44A4-BDD3-7459F184CA12}"/>
              </a:ext>
            </a:extLst>
          </p:cNvPr>
          <p:cNvSpPr/>
          <p:nvPr/>
        </p:nvSpPr>
        <p:spPr>
          <a:xfrm>
            <a:off x="522302" y="4180855"/>
            <a:ext cx="2016751" cy="765788"/>
          </a:xfrm>
          <a:custGeom>
            <a:avLst/>
            <a:gdLst>
              <a:gd name="connsiteX0" fmla="*/ 556063 w 2016751"/>
              <a:gd name="connsiteY0" fmla="*/ 37862 h 946168"/>
              <a:gd name="connsiteX1" fmla="*/ 120634 w 2016751"/>
              <a:gd name="connsiteY1" fmla="*/ 124948 h 946168"/>
              <a:gd name="connsiteX2" fmla="*/ 4520 w 2016751"/>
              <a:gd name="connsiteY2" fmla="*/ 444262 h 946168"/>
              <a:gd name="connsiteX3" fmla="*/ 236748 w 2016751"/>
              <a:gd name="connsiteY3" fmla="*/ 763577 h 946168"/>
              <a:gd name="connsiteX4" fmla="*/ 1281777 w 2016751"/>
              <a:gd name="connsiteY4" fmla="*/ 937748 h 946168"/>
              <a:gd name="connsiteX5" fmla="*/ 2007491 w 2016751"/>
              <a:gd name="connsiteY5" fmla="*/ 502320 h 946168"/>
              <a:gd name="connsiteX6" fmla="*/ 1615605 w 2016751"/>
              <a:gd name="connsiteY6" fmla="*/ 37862 h 946168"/>
              <a:gd name="connsiteX7" fmla="*/ 556063 w 2016751"/>
              <a:gd name="connsiteY7" fmla="*/ 37862 h 946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6751" h="946168">
                <a:moveTo>
                  <a:pt x="556063" y="37862"/>
                </a:moveTo>
                <a:cubicBezTo>
                  <a:pt x="306901" y="52376"/>
                  <a:pt x="212558" y="57215"/>
                  <a:pt x="120634" y="124948"/>
                </a:cubicBezTo>
                <a:cubicBezTo>
                  <a:pt x="28710" y="192681"/>
                  <a:pt x="-14832" y="337824"/>
                  <a:pt x="4520" y="444262"/>
                </a:cubicBezTo>
                <a:cubicBezTo>
                  <a:pt x="23872" y="550700"/>
                  <a:pt x="23872" y="681329"/>
                  <a:pt x="236748" y="763577"/>
                </a:cubicBezTo>
                <a:cubicBezTo>
                  <a:pt x="449624" y="845825"/>
                  <a:pt x="986653" y="981291"/>
                  <a:pt x="1281777" y="937748"/>
                </a:cubicBezTo>
                <a:cubicBezTo>
                  <a:pt x="1576901" y="894205"/>
                  <a:pt x="1951853" y="652301"/>
                  <a:pt x="2007491" y="502320"/>
                </a:cubicBezTo>
                <a:cubicBezTo>
                  <a:pt x="2063129" y="352339"/>
                  <a:pt x="1859929" y="115272"/>
                  <a:pt x="1615605" y="37862"/>
                </a:cubicBezTo>
                <a:cubicBezTo>
                  <a:pt x="1371281" y="-39548"/>
                  <a:pt x="805225" y="23348"/>
                  <a:pt x="556063" y="37862"/>
                </a:cubicBezTo>
                <a:close/>
              </a:path>
            </a:pathLst>
          </a:custGeom>
          <a:solidFill>
            <a:srgbClr val="F5F8FA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>
                <a:solidFill>
                  <a:srgbClr val="F21F56"/>
                </a:solidFill>
                <a:latin typeface="+mj-lt"/>
                <a:cs typeface="Helvetica Neue LT GEO 65 Medium" panose="020B0604020202020204" pitchFamily="2" charset="0"/>
              </a:rPr>
              <a:t>დაზოგვა</a:t>
            </a:r>
            <a:endParaRPr lang="en-US" sz="2400" dirty="0">
              <a:solidFill>
                <a:srgbClr val="F21F56"/>
              </a:solidFill>
              <a:latin typeface="+mj-lt"/>
              <a:cs typeface="Helvetica Neue LT GEO 65 Medium" panose="020B0604020202020204" pitchFamily="2" charset="0"/>
            </a:endParaRPr>
          </a:p>
        </p:txBody>
      </p:sp>
      <p:sp>
        <p:nvSpPr>
          <p:cNvPr id="36" name="Freeform: Shape 17">
            <a:extLst>
              <a:ext uri="{FF2B5EF4-FFF2-40B4-BE49-F238E27FC236}">
                <a16:creationId xmlns:a16="http://schemas.microsoft.com/office/drawing/2014/main" id="{A0C071E4-423A-4EB1-B6E7-BF191DD45D68}"/>
              </a:ext>
            </a:extLst>
          </p:cNvPr>
          <p:cNvSpPr/>
          <p:nvPr/>
        </p:nvSpPr>
        <p:spPr>
          <a:xfrm>
            <a:off x="5176079" y="4646288"/>
            <a:ext cx="4152747" cy="860833"/>
          </a:xfrm>
          <a:custGeom>
            <a:avLst/>
            <a:gdLst>
              <a:gd name="connsiteX0" fmla="*/ 356556 w 2267583"/>
              <a:gd name="connsiteY0" fmla="*/ 12364 h 860833"/>
              <a:gd name="connsiteX1" fmla="*/ 37242 w 2267583"/>
              <a:gd name="connsiteY1" fmla="*/ 113964 h 860833"/>
              <a:gd name="connsiteX2" fmla="*/ 37242 w 2267583"/>
              <a:gd name="connsiteY2" fmla="*/ 433278 h 860833"/>
              <a:gd name="connsiteX3" fmla="*/ 313013 w 2267583"/>
              <a:gd name="connsiteY3" fmla="*/ 810649 h 860833"/>
              <a:gd name="connsiteX4" fmla="*/ 1329013 w 2267583"/>
              <a:gd name="connsiteY4" fmla="*/ 839678 h 860833"/>
              <a:gd name="connsiteX5" fmla="*/ 2127299 w 2267583"/>
              <a:gd name="connsiteY5" fmla="*/ 650992 h 860833"/>
              <a:gd name="connsiteX6" fmla="*/ 2257927 w 2267583"/>
              <a:gd name="connsiteY6" fmla="*/ 389735 h 860833"/>
              <a:gd name="connsiteX7" fmla="*/ 2011185 w 2267583"/>
              <a:gd name="connsiteY7" fmla="*/ 26878 h 860833"/>
              <a:gd name="connsiteX8" fmla="*/ 1474156 w 2267583"/>
              <a:gd name="connsiteY8" fmla="*/ 26878 h 860833"/>
              <a:gd name="connsiteX9" fmla="*/ 356556 w 2267583"/>
              <a:gd name="connsiteY9" fmla="*/ 12364 h 860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67583" h="860833">
                <a:moveTo>
                  <a:pt x="356556" y="12364"/>
                </a:moveTo>
                <a:cubicBezTo>
                  <a:pt x="223508" y="28088"/>
                  <a:pt x="90461" y="43812"/>
                  <a:pt x="37242" y="113964"/>
                </a:cubicBezTo>
                <a:cubicBezTo>
                  <a:pt x="-15977" y="184116"/>
                  <a:pt x="-8720" y="317164"/>
                  <a:pt x="37242" y="433278"/>
                </a:cubicBezTo>
                <a:cubicBezTo>
                  <a:pt x="83204" y="549392"/>
                  <a:pt x="97718" y="742916"/>
                  <a:pt x="313013" y="810649"/>
                </a:cubicBezTo>
                <a:cubicBezTo>
                  <a:pt x="528308" y="878382"/>
                  <a:pt x="1026632" y="866288"/>
                  <a:pt x="1329013" y="839678"/>
                </a:cubicBezTo>
                <a:cubicBezTo>
                  <a:pt x="1631394" y="813069"/>
                  <a:pt x="1972480" y="725982"/>
                  <a:pt x="2127299" y="650992"/>
                </a:cubicBezTo>
                <a:cubicBezTo>
                  <a:pt x="2282118" y="576002"/>
                  <a:pt x="2277279" y="493754"/>
                  <a:pt x="2257927" y="389735"/>
                </a:cubicBezTo>
                <a:cubicBezTo>
                  <a:pt x="2238575" y="285716"/>
                  <a:pt x="2141814" y="87354"/>
                  <a:pt x="2011185" y="26878"/>
                </a:cubicBezTo>
                <a:cubicBezTo>
                  <a:pt x="1880557" y="-33598"/>
                  <a:pt x="1474156" y="26878"/>
                  <a:pt x="1474156" y="26878"/>
                </a:cubicBezTo>
                <a:lnTo>
                  <a:pt x="356556" y="12364"/>
                </a:lnTo>
                <a:close/>
              </a:path>
            </a:pathLst>
          </a:custGeom>
          <a:solidFill>
            <a:srgbClr val="F5F8FA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>
                <a:solidFill>
                  <a:srgbClr val="F21F56"/>
                </a:solidFill>
                <a:latin typeface="+mj-lt"/>
                <a:cs typeface="Helvetica Neue LT GEO 65 Medium" panose="020B0604020202020204" pitchFamily="2" charset="0"/>
              </a:rPr>
              <a:t>ფინანსური სირთულეების არიდება</a:t>
            </a:r>
            <a:endParaRPr lang="en-US" sz="2400" dirty="0">
              <a:solidFill>
                <a:srgbClr val="F21F56"/>
              </a:solidFill>
              <a:latin typeface="+mj-lt"/>
              <a:cs typeface="Helvetica Neue LT GEO 65 Medium" panose="020B0604020202020204" pitchFamily="2" charset="0"/>
            </a:endParaRPr>
          </a:p>
        </p:txBody>
      </p:sp>
      <p:sp>
        <p:nvSpPr>
          <p:cNvPr id="37" name="Freeform: Shape 18">
            <a:extLst>
              <a:ext uri="{FF2B5EF4-FFF2-40B4-BE49-F238E27FC236}">
                <a16:creationId xmlns:a16="http://schemas.microsoft.com/office/drawing/2014/main" id="{143E51D7-C8B5-4C42-9FFE-33358055892F}"/>
              </a:ext>
            </a:extLst>
          </p:cNvPr>
          <p:cNvSpPr/>
          <p:nvPr/>
        </p:nvSpPr>
        <p:spPr>
          <a:xfrm>
            <a:off x="2204877" y="5007347"/>
            <a:ext cx="2971202" cy="946521"/>
          </a:xfrm>
          <a:custGeom>
            <a:avLst/>
            <a:gdLst>
              <a:gd name="connsiteX0" fmla="*/ 327822 w 2971202"/>
              <a:gd name="connsiteY0" fmla="*/ 121556 h 971086"/>
              <a:gd name="connsiteX1" fmla="*/ 52051 w 2971202"/>
              <a:gd name="connsiteY1" fmla="*/ 368299 h 971086"/>
              <a:gd name="connsiteX2" fmla="*/ 52051 w 2971202"/>
              <a:gd name="connsiteY2" fmla="*/ 832756 h 971086"/>
              <a:gd name="connsiteX3" fmla="*/ 589079 w 2971202"/>
              <a:gd name="connsiteY3" fmla="*/ 963385 h 971086"/>
              <a:gd name="connsiteX4" fmla="*/ 1880851 w 2971202"/>
              <a:gd name="connsiteY4" fmla="*/ 948871 h 971086"/>
              <a:gd name="connsiteX5" fmla="*/ 2795251 w 2971202"/>
              <a:gd name="connsiteY5" fmla="*/ 890813 h 971086"/>
              <a:gd name="connsiteX6" fmla="*/ 2969422 w 2971202"/>
              <a:gd name="connsiteY6" fmla="*/ 527956 h 971086"/>
              <a:gd name="connsiteX7" fmla="*/ 2838793 w 2971202"/>
              <a:gd name="connsiteY7" fmla="*/ 165099 h 971086"/>
              <a:gd name="connsiteX8" fmla="*/ 2200165 w 2971202"/>
              <a:gd name="connsiteY8" fmla="*/ 48985 h 971086"/>
              <a:gd name="connsiteX9" fmla="*/ 1503479 w 2971202"/>
              <a:gd name="connsiteY9" fmla="*/ 5442 h 971086"/>
              <a:gd name="connsiteX10" fmla="*/ 864851 w 2971202"/>
              <a:gd name="connsiteY10" fmla="*/ 5442 h 971086"/>
              <a:gd name="connsiteX11" fmla="*/ 472965 w 2971202"/>
              <a:gd name="connsiteY11" fmla="*/ 48985 h 971086"/>
              <a:gd name="connsiteX12" fmla="*/ 327822 w 2971202"/>
              <a:gd name="connsiteY12" fmla="*/ 121556 h 97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71202" h="971086">
                <a:moveTo>
                  <a:pt x="327822" y="121556"/>
                </a:moveTo>
                <a:cubicBezTo>
                  <a:pt x="257670" y="174775"/>
                  <a:pt x="98013" y="249766"/>
                  <a:pt x="52051" y="368299"/>
                </a:cubicBezTo>
                <a:cubicBezTo>
                  <a:pt x="6089" y="486832"/>
                  <a:pt x="-37454" y="733575"/>
                  <a:pt x="52051" y="832756"/>
                </a:cubicBezTo>
                <a:cubicBezTo>
                  <a:pt x="141556" y="931937"/>
                  <a:pt x="284279" y="944033"/>
                  <a:pt x="589079" y="963385"/>
                </a:cubicBezTo>
                <a:cubicBezTo>
                  <a:pt x="893879" y="982738"/>
                  <a:pt x="1513156" y="960966"/>
                  <a:pt x="1880851" y="948871"/>
                </a:cubicBezTo>
                <a:cubicBezTo>
                  <a:pt x="2248546" y="936776"/>
                  <a:pt x="2613823" y="960965"/>
                  <a:pt x="2795251" y="890813"/>
                </a:cubicBezTo>
                <a:cubicBezTo>
                  <a:pt x="2976679" y="820661"/>
                  <a:pt x="2962165" y="648908"/>
                  <a:pt x="2969422" y="527956"/>
                </a:cubicBezTo>
                <a:cubicBezTo>
                  <a:pt x="2976679" y="407004"/>
                  <a:pt x="2967003" y="244928"/>
                  <a:pt x="2838793" y="165099"/>
                </a:cubicBezTo>
                <a:cubicBezTo>
                  <a:pt x="2710584" y="85270"/>
                  <a:pt x="2422717" y="75595"/>
                  <a:pt x="2200165" y="48985"/>
                </a:cubicBezTo>
                <a:cubicBezTo>
                  <a:pt x="1977613" y="22375"/>
                  <a:pt x="1726031" y="12699"/>
                  <a:pt x="1503479" y="5442"/>
                </a:cubicBezTo>
                <a:cubicBezTo>
                  <a:pt x="1280927" y="-1815"/>
                  <a:pt x="1036603" y="-1815"/>
                  <a:pt x="864851" y="5442"/>
                </a:cubicBezTo>
                <a:cubicBezTo>
                  <a:pt x="693099" y="12699"/>
                  <a:pt x="555213" y="29633"/>
                  <a:pt x="472965" y="48985"/>
                </a:cubicBezTo>
                <a:cubicBezTo>
                  <a:pt x="390717" y="68337"/>
                  <a:pt x="397974" y="68337"/>
                  <a:pt x="327822" y="121556"/>
                </a:cubicBezTo>
                <a:close/>
              </a:path>
            </a:pathLst>
          </a:custGeom>
          <a:solidFill>
            <a:srgbClr val="F5F8FA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>
                <a:solidFill>
                  <a:srgbClr val="F21F56"/>
                </a:solidFill>
                <a:latin typeface="+mj-lt"/>
                <a:cs typeface="Helvetica Neue LT GEO 65 Medium" panose="020B0604020202020204" pitchFamily="2" charset="0"/>
              </a:rPr>
              <a:t>ჩვენი მიზნების </a:t>
            </a:r>
            <a:r>
              <a:rPr lang="ka-GE" sz="2400" dirty="0" smtClean="0">
                <a:solidFill>
                  <a:srgbClr val="F23566"/>
                </a:solidFill>
                <a:latin typeface="+mj-lt"/>
                <a:cs typeface="Helvetica Neue LT GEO 65 Medium" panose="020B0604020202020204" pitchFamily="2" charset="0"/>
              </a:rPr>
              <a:t>მიღწევა</a:t>
            </a:r>
            <a:endParaRPr lang="en-US" sz="2400" dirty="0">
              <a:solidFill>
                <a:srgbClr val="F23566"/>
              </a:solidFill>
              <a:latin typeface="+mj-lt"/>
              <a:cs typeface="Helvetica Neue LT GEO 65 Medium" panose="020B0604020202020204" pitchFamily="2" charset="0"/>
            </a:endParaRPr>
          </a:p>
        </p:txBody>
      </p:sp>
      <p:pic>
        <p:nvPicPr>
          <p:cNvPr id="38" name="Graphic 21" descr="Line arrow Slight curve">
            <a:extLst>
              <a:ext uri="{FF2B5EF4-FFF2-40B4-BE49-F238E27FC236}">
                <a16:creationId xmlns:a16="http://schemas.microsoft.com/office/drawing/2014/main" id="{112A23F2-B8D4-4892-AC4D-926FEB6640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7826359">
            <a:off x="2484475" y="3717615"/>
            <a:ext cx="1025797" cy="565720"/>
          </a:xfrm>
          <a:prstGeom prst="rect">
            <a:avLst/>
          </a:prstGeom>
        </p:spPr>
      </p:pic>
      <p:pic>
        <p:nvPicPr>
          <p:cNvPr id="39" name="Graphic 23" descr="Line arrow Slight curve">
            <a:extLst>
              <a:ext uri="{FF2B5EF4-FFF2-40B4-BE49-F238E27FC236}">
                <a16:creationId xmlns:a16="http://schemas.microsoft.com/office/drawing/2014/main" id="{43C7AD1A-122A-413D-AED6-60BF35ED0B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977553" flipV="1">
            <a:off x="3469659" y="4001308"/>
            <a:ext cx="931241" cy="699723"/>
          </a:xfrm>
          <a:prstGeom prst="rect">
            <a:avLst/>
          </a:prstGeom>
        </p:spPr>
      </p:pic>
      <p:pic>
        <p:nvPicPr>
          <p:cNvPr id="40" name="Graphic 24" descr="Line arrow Slight curve">
            <a:extLst>
              <a:ext uri="{FF2B5EF4-FFF2-40B4-BE49-F238E27FC236}">
                <a16:creationId xmlns:a16="http://schemas.microsoft.com/office/drawing/2014/main" id="{908E0C9A-6331-4B4F-8ECB-4B7F71031B1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3000270" flipH="1">
            <a:off x="4699272" y="3669755"/>
            <a:ext cx="916223" cy="803250"/>
          </a:xfrm>
          <a:prstGeom prst="rect">
            <a:avLst/>
          </a:prstGeom>
        </p:spPr>
      </p:pic>
      <p:sp>
        <p:nvSpPr>
          <p:cNvPr id="41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00475" y="1283354"/>
            <a:ext cx="6833068" cy="2240556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ka-GE" sz="2400" dirty="0">
                <a:solidFill>
                  <a:srgbClr val="FF9D00"/>
                </a:solidFill>
                <a:latin typeface="+mj-lt"/>
                <a:cs typeface="Helvetica Neue LT GEO 65 Medium" panose="020B0604020202020204" pitchFamily="2" charset="0"/>
              </a:rPr>
              <a:t>ფინანსური განათლება </a:t>
            </a:r>
            <a:r>
              <a:rPr lang="ka-GE" sz="2400" dirty="0">
                <a:solidFill>
                  <a:srgbClr val="009CA8"/>
                </a:solidFill>
                <a:latin typeface="+mj-lt"/>
                <a:cs typeface="Helvetica Neue LT GEO 65 Medium" panose="020B0604020202020204" pitchFamily="2" charset="0"/>
              </a:rPr>
              <a:t>- </a:t>
            </a:r>
            <a:r>
              <a:rPr lang="ka-GE" sz="2400" dirty="0">
                <a:solidFill>
                  <a:srgbClr val="333333"/>
                </a:solidFill>
                <a:latin typeface="+mj-lt"/>
                <a:cs typeface="Helvetica Neue LT GEO 65 Medium" panose="020B0604020202020204" pitchFamily="2" charset="0"/>
              </a:rPr>
              <a:t>ცოდნა და უნარები, რომლებიც დაგვეხმარება ჭკვიანურად გადავანაწილოთ ფული და მივიღოთ გონივრული გადაწყვეტილებები, რათა </a:t>
            </a:r>
            <a:r>
              <a:rPr lang="ka-GE" sz="2400" dirty="0" smtClean="0">
                <a:solidFill>
                  <a:srgbClr val="333333"/>
                </a:solidFill>
                <a:latin typeface="+mj-lt"/>
                <a:cs typeface="Helvetica Neue LT GEO 65 Medium" panose="020B0604020202020204" pitchFamily="2" charset="0"/>
              </a:rPr>
              <a:t>შევძლოთ: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cs typeface="Helvetica Neue LT GEO 65 Medium" panose="020B0604020202020204" pitchFamily="2" charset="0"/>
            </a:endParaRPr>
          </a:p>
        </p:txBody>
      </p:sp>
      <p:pic>
        <p:nvPicPr>
          <p:cNvPr id="16" name="Content Placeholder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3" y="6215604"/>
            <a:ext cx="946520" cy="58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2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059" y="1217574"/>
            <a:ext cx="5285241" cy="30770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39">
            <a:extLst>
              <a:ext uri="{FF2B5EF4-FFF2-40B4-BE49-F238E27FC236}">
                <a16:creationId xmlns:a16="http://schemas.microsoft.com/office/drawing/2014/main" id="{C9CECDEB-1A78-454F-BF9A-7560C6818317}"/>
              </a:ext>
            </a:extLst>
          </p:cNvPr>
          <p:cNvSpPr/>
          <p:nvPr/>
        </p:nvSpPr>
        <p:spPr>
          <a:xfrm>
            <a:off x="740015" y="3006965"/>
            <a:ext cx="5625905" cy="1143335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400" b="1" dirty="0">
                <a:solidFill>
                  <a:srgbClr val="009CA8"/>
                </a:solidFill>
                <a:latin typeface="Calibri Light" panose="020F0302020204030204"/>
                <a:cs typeface="Helvetica Neue LT GEO 65 Medium" panose="020B0604020202020204" pitchFamily="2" charset="0"/>
              </a:rPr>
              <a:t>2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 Light" panose="020F0302020204030204"/>
                <a:cs typeface="Helvetica Neue LT GEO 65 Medium" panose="020B0604020202020204" pitchFamily="2" charset="0"/>
              </a:rPr>
              <a:t>. </a:t>
            </a:r>
            <a:r>
              <a:rPr lang="ka-GE" sz="2400" b="1" dirty="0" smtClean="0">
                <a:solidFill>
                  <a:srgbClr val="009CA8"/>
                </a:solidFill>
                <a:cs typeface="Helvetica Neue LT GEO 65 Medium" panose="020B0604020202020204" pitchFamily="2" charset="0"/>
              </a:rPr>
              <a:t>„</a:t>
            </a:r>
            <a:r>
              <a:rPr lang="ka-GE" sz="2400" b="1" dirty="0">
                <a:solidFill>
                  <a:srgbClr val="009CA8"/>
                </a:solidFill>
                <a:cs typeface="Helvetica Neue LT GEO 65 Medium" panose="020B0604020202020204" pitchFamily="2" charset="0"/>
              </a:rPr>
              <a:t>მსაჯობს“ კომერციულ ბანკებსა და სხვა ფინანსურ ორგანიზაციებს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 Light" panose="020F0302020204030204"/>
              <a:cs typeface="Helvetica Neue LT GEO 65 Medium" panose="020B0604020202020204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591245" y="4380894"/>
            <a:ext cx="4066114" cy="1812871"/>
            <a:chOff x="6723259" y="2942896"/>
            <a:chExt cx="4123239" cy="1662093"/>
          </a:xfrm>
        </p:grpSpPr>
        <p:grpSp>
          <p:nvGrpSpPr>
            <p:cNvPr id="21" name="Group 20"/>
            <p:cNvGrpSpPr/>
            <p:nvPr/>
          </p:nvGrpSpPr>
          <p:grpSpPr>
            <a:xfrm>
              <a:off x="9685699" y="3228914"/>
              <a:ext cx="1160799" cy="1376075"/>
              <a:chOff x="4025864" y="2159846"/>
              <a:chExt cx="1204379" cy="1460739"/>
            </a:xfrm>
          </p:grpSpPr>
          <p:pic>
            <p:nvPicPr>
              <p:cNvPr id="24" name="Picture 8" descr="დაკავშირებული სურათი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1330" y="2159846"/>
                <a:ext cx="948913" cy="941832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16" descr="http://www.legal.nbg.gov.ge/images-app/documentImage?img=/images/img/9052a68b-08fc-4a6a-a295-c0644f477dae.jp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73000"/>
                        </a14:imgEffect>
                        <a14:imgEffect>
                          <a14:brightnessContrast bright="-8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32" t="6899" r="4313" b="4405"/>
              <a:stretch/>
            </p:blipFill>
            <p:spPr bwMode="auto">
              <a:xfrm>
                <a:off x="4025864" y="2651321"/>
                <a:ext cx="969061" cy="969264"/>
              </a:xfrm>
              <a:prstGeom prst="flowChartConnector">
                <a:avLst/>
              </a:prstGeom>
              <a:noFill/>
            </p:spPr>
          </p:pic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3259" y="2942896"/>
              <a:ext cx="2572566" cy="143464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7380" y="3367953"/>
              <a:ext cx="2559221" cy="1216663"/>
            </a:xfrm>
            <a:prstGeom prst="rect">
              <a:avLst/>
            </a:prstGeom>
          </p:spPr>
        </p:pic>
      </p:grpSp>
      <p:sp>
        <p:nvSpPr>
          <p:cNvPr id="32" name="Rectangle: Rounded Corners 39">
            <a:extLst>
              <a:ext uri="{FF2B5EF4-FFF2-40B4-BE49-F238E27FC236}">
                <a16:creationId xmlns:a16="http://schemas.microsoft.com/office/drawing/2014/main" id="{C9CECDEB-1A78-454F-BF9A-7560C6818317}"/>
              </a:ext>
            </a:extLst>
          </p:cNvPr>
          <p:cNvSpPr/>
          <p:nvPr/>
        </p:nvSpPr>
        <p:spPr>
          <a:xfrm>
            <a:off x="388374" y="1195117"/>
            <a:ext cx="5461407" cy="1143335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ka-GE" sz="2400" b="1" dirty="0">
                <a:solidFill>
                  <a:srgbClr val="009CA8"/>
                </a:solidFill>
                <a:latin typeface="Sylfaen (Body)"/>
                <a:cs typeface="Helvetica Neue LT GEO 65 Medium" panose="020B0604020202020204" pitchFamily="2" charset="0"/>
              </a:rPr>
              <a:t>1</a:t>
            </a:r>
            <a:r>
              <a:rPr kumimoji="0" lang="ka-G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 (Body)"/>
                <a:cs typeface="Helvetica Neue LT GEO 65 Medium" panose="020B0604020202020204" pitchFamily="2" charset="0"/>
              </a:rPr>
              <a:t>. </a:t>
            </a:r>
            <a:r>
              <a:rPr lang="ka-GE" sz="2400" b="1" dirty="0">
                <a:solidFill>
                  <a:srgbClr val="009CA8"/>
                </a:solidFill>
                <a:latin typeface="Sylfaen (Body)"/>
                <a:cs typeface="Helvetica Neue LT GEO 65 Medium" panose="020B0604020202020204" pitchFamily="2" charset="0"/>
              </a:rPr>
              <a:t>ზრუნავს, რომ პროდუქტების ფასები ხშირად და ძალიან არ იცვლებოდეს</a:t>
            </a:r>
            <a:r>
              <a:rPr lang="en-US" sz="2400" b="1" dirty="0">
                <a:solidFill>
                  <a:srgbClr val="009CA8"/>
                </a:solidFill>
                <a:latin typeface="Sylfaen (Body)"/>
                <a:cs typeface="Helvetica Neue LT GEO 65 Medium" panose="020B0604020202020204" pitchFamily="2" charset="0"/>
              </a:rPr>
              <a:t> </a:t>
            </a:r>
            <a:endParaRPr kumimoji="0" lang="ka-GE" sz="2400" b="1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Sylfaen (Body)"/>
              <a:cs typeface="Helvetica Neue LT GEO 65 Medium" panose="020B0604020202020204" pitchFamily="2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3DE343BD-BEEA-44EF-9EBB-66DF3C691255}"/>
              </a:ext>
            </a:extLst>
          </p:cNvPr>
          <p:cNvSpPr txBox="1">
            <a:spLocks/>
          </p:cNvSpPr>
          <p:nvPr/>
        </p:nvSpPr>
        <p:spPr>
          <a:xfrm>
            <a:off x="1455977" y="18355"/>
            <a:ext cx="9280043" cy="114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kumimoji="0" lang="ka-G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რას საქმიანობს </a:t>
            </a:r>
            <a:r>
              <a:rPr kumimoji="0" lang="ka-G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ეროვნული</a:t>
            </a:r>
            <a:r>
              <a:rPr kumimoji="0" lang="ka-G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 ბანკი?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cs typeface="Helvetica Neue LT GEO 65 Medium" panose="020B0604020202020204" pitchFamily="2" charset="0"/>
            </a:endParaRPr>
          </a:p>
        </p:txBody>
      </p:sp>
      <p:sp>
        <p:nvSpPr>
          <p:cNvPr id="20" name="Rectangle: Rounded Corners 39">
            <a:extLst>
              <a:ext uri="{FF2B5EF4-FFF2-40B4-BE49-F238E27FC236}">
                <a16:creationId xmlns:a16="http://schemas.microsoft.com/office/drawing/2014/main" id="{C9CECDEB-1A78-454F-BF9A-7560C6818317}"/>
              </a:ext>
            </a:extLst>
          </p:cNvPr>
          <p:cNvSpPr/>
          <p:nvPr/>
        </p:nvSpPr>
        <p:spPr>
          <a:xfrm>
            <a:off x="1526177" y="4818814"/>
            <a:ext cx="5655502" cy="1091472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9CA8"/>
                </a:solidFill>
                <a:latin typeface="Sylfaen" panose="010A0502050306030303" pitchFamily="18" charset="0"/>
                <a:cs typeface="Helvetica Neue LT GEO 65 Medium" panose="020B0604020202020204" pitchFamily="2" charset="0"/>
              </a:rPr>
              <a:t>3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 Light" panose="020F0302020204030204"/>
                <a:cs typeface="Helvetica Neue LT GEO 65 Medium" panose="020B0604020202020204" pitchFamily="2" charset="0"/>
              </a:rPr>
              <a:t>. </a:t>
            </a:r>
            <a:r>
              <a:rPr kumimoji="0" lang="ka-G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" panose="010A0502050306030303" pitchFamily="18" charset="0"/>
                <a:cs typeface="Helvetica Neue LT GEO 65 Medium" panose="020B0604020202020204" pitchFamily="2" charset="0"/>
              </a:rPr>
              <a:t>უშვებს </a:t>
            </a:r>
            <a:r>
              <a:rPr kumimoji="0" lang="ka-GE" sz="2400" b="1" i="0" u="none" strike="noStrike" kern="1200" cap="none" spc="0" normalizeH="0" baseline="0" noProof="0" dirty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" panose="010A0502050306030303" pitchFamily="18" charset="0"/>
                <a:cs typeface="Helvetica Neue LT GEO 65 Medium" panose="020B0604020202020204" pitchFamily="2" charset="0"/>
              </a:rPr>
              <a:t>ქართულ ფულს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 Light" panose="020F0302020204030204"/>
              <a:cs typeface="Helvetica Neue LT GEO 65 Medium" panose="020B0604020202020204" pitchFamily="2" charset="0"/>
            </a:endParaRPr>
          </a:p>
        </p:txBody>
      </p:sp>
      <p:pic>
        <p:nvPicPr>
          <p:cNvPr id="18" name="Content Placeholder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3" y="6215604"/>
            <a:ext cx="946520" cy="58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2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590" y="3493494"/>
            <a:ext cx="3956567" cy="28283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321" y="1345079"/>
            <a:ext cx="3502679" cy="37199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" y="1137776"/>
            <a:ext cx="4279798" cy="2492035"/>
          </a:xfrm>
          <a:prstGeom prst="rect">
            <a:avLst/>
          </a:prstGeom>
        </p:spPr>
      </p:pic>
      <p:sp>
        <p:nvSpPr>
          <p:cNvPr id="8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176" y="2950149"/>
            <a:ext cx="2412707" cy="811435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0" lvl="0" indent="0" algn="ctr">
              <a:buNone/>
              <a:defRPr/>
            </a:pPr>
            <a:r>
              <a:rPr lang="ka-GE" sz="2400" dirty="0" smtClean="0">
                <a:solidFill>
                  <a:srgbClr val="009CA8"/>
                </a:solidFill>
                <a:latin typeface="+mj-lt"/>
              </a:rPr>
              <a:t>ანგარიშის გახსნა</a:t>
            </a:r>
            <a:endParaRPr lang="en-US" sz="2400" dirty="0">
              <a:solidFill>
                <a:srgbClr val="009CA8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754" y="243231"/>
            <a:ext cx="9610949" cy="755119"/>
          </a:xfrm>
        </p:spPr>
        <p:txBody>
          <a:bodyPr>
            <a:noAutofit/>
          </a:bodyPr>
          <a:lstStyle/>
          <a:p>
            <a:pPr algn="ctr"/>
            <a:r>
              <a:rPr lang="ka-GE" sz="3200" b="1" dirty="0" smtClean="0">
                <a:solidFill>
                  <a:srgbClr val="009CA8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რა მომსახურების გაწევა შეუძლია </a:t>
            </a:r>
            <a:r>
              <a:rPr lang="ka-GE" sz="3200" b="1" dirty="0" smtClean="0"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კომერციულ </a:t>
            </a:r>
            <a:r>
              <a:rPr lang="ka-GE" sz="3200" b="1" dirty="0" smtClean="0">
                <a:solidFill>
                  <a:srgbClr val="009CA8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ბანკს?</a:t>
            </a:r>
            <a:endParaRPr lang="ka-GE" sz="3200" b="1" dirty="0">
              <a:solidFill>
                <a:srgbClr val="009CA8"/>
              </a:solidFill>
              <a:latin typeface="Helvetica Neue LT GEO 65 Medium" panose="020B0604020202020204" pitchFamily="2" charset="0"/>
              <a:cs typeface="Helvetica Neue LT GEO 65 Medium" panose="020B0604020202020204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6180" y="6266151"/>
            <a:ext cx="11337830" cy="346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sp>
        <p:nvSpPr>
          <p:cNvPr id="9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8564545" y="3900275"/>
            <a:ext cx="2134756" cy="754984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დეპოზიტი/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ანაბარი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0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3502530" y="5462431"/>
            <a:ext cx="1806332" cy="702937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სესხი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3" name="Content Placeholder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3" y="6245591"/>
            <a:ext cx="946520" cy="58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6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895" y="-7038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a-GE" sz="3200" b="1" dirty="0">
                <a:solidFill>
                  <a:prstClr val="black"/>
                </a:solidFill>
                <a:latin typeface="Helvetica Neue LT GEO 65 Medium" pitchFamily="2" charset="0"/>
                <a:cs typeface="Helvetica Neue LT GEO 65 Medium" pitchFamily="2" charset="0"/>
              </a:rPr>
              <a:t>რა უნდა ვიცოდეთ </a:t>
            </a:r>
            <a:r>
              <a:rPr lang="ka-GE" sz="3200" b="1" dirty="0">
                <a:solidFill>
                  <a:srgbClr val="009CA8"/>
                </a:solidFill>
                <a:latin typeface="Helvetica Neue LT GEO 65 Medium" pitchFamily="2" charset="0"/>
                <a:cs typeface="Helvetica Neue LT GEO 65 Medium" pitchFamily="2" charset="0"/>
              </a:rPr>
              <a:t>საბანკო ბარათზე?</a:t>
            </a:r>
          </a:p>
        </p:txBody>
      </p:sp>
      <p:sp>
        <p:nvSpPr>
          <p:cNvPr id="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269598" y="2027221"/>
            <a:ext cx="4358790" cy="816668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400" dirty="0" smtClean="0">
                <a:solidFill>
                  <a:srgbClr val="009CA8"/>
                </a:solidFill>
                <a:latin typeface="+mj-lt"/>
              </a:rPr>
              <a:t>იყენებთ საბანკო ბარათს?</a:t>
            </a:r>
            <a:endParaRPr lang="en-US" sz="2400" dirty="0">
              <a:solidFill>
                <a:srgbClr val="009CA8"/>
              </a:solidFill>
              <a:latin typeface="+mj-lt"/>
            </a:endParaRPr>
          </a:p>
        </p:txBody>
      </p:sp>
      <p:sp>
        <p:nvSpPr>
          <p:cNvPr id="5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269598" y="3807343"/>
            <a:ext cx="4718386" cy="1186347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400" dirty="0" smtClean="0">
                <a:solidFill>
                  <a:srgbClr val="009CA8"/>
                </a:solidFill>
                <a:latin typeface="+mj-lt"/>
              </a:rPr>
              <a:t>რა ინფორმაციაა დატანილი საბანკო ბარათზე?</a:t>
            </a:r>
            <a:endParaRPr lang="en-US" sz="2400" dirty="0">
              <a:solidFill>
                <a:srgbClr val="009CA8"/>
              </a:solidFill>
              <a:latin typeface="+mj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5158596" y="1035319"/>
            <a:ext cx="2134967" cy="765937"/>
          </a:xfrm>
          <a:prstGeom prst="ellipse">
            <a:avLst/>
          </a:prstGeom>
          <a:noFill/>
          <a:ln>
            <a:solidFill>
              <a:srgbClr val="FF9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rgbClr val="8E5BB4"/>
                </a:solidFill>
              </a:rPr>
              <a:t>ბანკის დასახელება</a:t>
            </a:r>
            <a:endParaRPr lang="ka-GE" b="1" dirty="0">
              <a:solidFill>
                <a:srgbClr val="8E5BB4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0" t="18727" r="16675" b="39625"/>
          <a:stretch/>
        </p:blipFill>
        <p:spPr>
          <a:xfrm>
            <a:off x="8016992" y="1017474"/>
            <a:ext cx="4102953" cy="5483755"/>
          </a:xfrm>
          <a:prstGeom prst="rect">
            <a:avLst/>
          </a:prstGeom>
        </p:spPr>
      </p:pic>
      <p:sp>
        <p:nvSpPr>
          <p:cNvPr id="12" name="Arc 11"/>
          <p:cNvSpPr/>
          <p:nvPr/>
        </p:nvSpPr>
        <p:spPr>
          <a:xfrm>
            <a:off x="4500180" y="1244119"/>
            <a:ext cx="6205391" cy="1101552"/>
          </a:xfrm>
          <a:prstGeom prst="arc">
            <a:avLst>
              <a:gd name="adj1" fmla="val 14680662"/>
              <a:gd name="adj2" fmla="val 21563035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a-GE"/>
          </a:p>
        </p:txBody>
      </p:sp>
      <p:sp>
        <p:nvSpPr>
          <p:cNvPr id="16" name="Oval 15"/>
          <p:cNvSpPr/>
          <p:nvPr/>
        </p:nvSpPr>
        <p:spPr>
          <a:xfrm>
            <a:off x="5834673" y="2045457"/>
            <a:ext cx="1705510" cy="685157"/>
          </a:xfrm>
          <a:prstGeom prst="ellipse">
            <a:avLst/>
          </a:prstGeom>
          <a:noFill/>
          <a:ln>
            <a:solidFill>
              <a:srgbClr val="FF9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rgbClr val="8E5BB4"/>
                </a:solidFill>
              </a:rPr>
              <a:t>ბარათის ნომერი</a:t>
            </a:r>
            <a:endParaRPr lang="ka-GE" b="1" dirty="0">
              <a:solidFill>
                <a:srgbClr val="8E5BB4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7509262" y="2440744"/>
            <a:ext cx="754350" cy="39484"/>
          </a:xfrm>
          <a:prstGeom prst="line">
            <a:avLst/>
          </a:prstGeom>
          <a:ln>
            <a:solidFill>
              <a:srgbClr val="FF9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5374345" y="3125341"/>
            <a:ext cx="2165838" cy="956996"/>
          </a:xfrm>
          <a:prstGeom prst="ellipse">
            <a:avLst/>
          </a:prstGeom>
          <a:noFill/>
          <a:ln>
            <a:solidFill>
              <a:srgbClr val="FF9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rgbClr val="8E5BB4"/>
                </a:solidFill>
              </a:rPr>
              <a:t>ბარათის მოქმედების ვადა</a:t>
            </a:r>
            <a:endParaRPr lang="ka-GE" b="1" dirty="0">
              <a:solidFill>
                <a:srgbClr val="8E5BB4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7437428" y="2740398"/>
            <a:ext cx="2025071" cy="639034"/>
          </a:xfrm>
          <a:prstGeom prst="line">
            <a:avLst/>
          </a:prstGeom>
          <a:ln>
            <a:solidFill>
              <a:srgbClr val="FF9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5374345" y="4515192"/>
            <a:ext cx="2165838" cy="956996"/>
          </a:xfrm>
          <a:prstGeom prst="ellipse">
            <a:avLst/>
          </a:prstGeom>
          <a:noFill/>
          <a:ln>
            <a:solidFill>
              <a:srgbClr val="FF9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rgbClr val="8E5BB4"/>
                </a:solidFill>
              </a:rPr>
              <a:t>ბარათის მფლობელის სახელი</a:t>
            </a:r>
            <a:endParaRPr lang="ka-GE" b="1" dirty="0">
              <a:solidFill>
                <a:srgbClr val="8E5BB4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7602876" y="3334250"/>
            <a:ext cx="940504" cy="1350766"/>
          </a:xfrm>
          <a:prstGeom prst="line">
            <a:avLst/>
          </a:prstGeom>
          <a:ln>
            <a:solidFill>
              <a:srgbClr val="FF9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191316" y="5794024"/>
            <a:ext cx="1705510" cy="685157"/>
          </a:xfrm>
          <a:prstGeom prst="ellipse">
            <a:avLst/>
          </a:prstGeom>
          <a:noFill/>
          <a:ln>
            <a:solidFill>
              <a:srgbClr val="FF9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E5BB4"/>
                </a:solidFill>
              </a:rPr>
              <a:t>CVV</a:t>
            </a:r>
            <a:r>
              <a:rPr lang="ka-GE" b="1" dirty="0" smtClean="0">
                <a:solidFill>
                  <a:srgbClr val="8E5BB4"/>
                </a:solidFill>
              </a:rPr>
              <a:t> კოდი</a:t>
            </a:r>
            <a:endParaRPr lang="ka-GE" b="1" dirty="0">
              <a:solidFill>
                <a:srgbClr val="8E5BB4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9888671" y="4685016"/>
            <a:ext cx="359596" cy="271515"/>
          </a:xfrm>
          <a:prstGeom prst="ellipse">
            <a:avLst/>
          </a:prstGeom>
          <a:noFill/>
          <a:ln>
            <a:solidFill>
              <a:srgbClr val="FF9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/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7723644" y="4993690"/>
            <a:ext cx="2165027" cy="800334"/>
          </a:xfrm>
          <a:prstGeom prst="line">
            <a:avLst/>
          </a:prstGeom>
          <a:ln>
            <a:solidFill>
              <a:srgbClr val="FF9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5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2" grpId="0" animBg="1"/>
      <p:bldP spid="16" grpId="0" animBg="1"/>
      <p:bldP spid="24" grpId="0" animBg="1"/>
      <p:bldP spid="30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7755"/>
            <a:ext cx="10515600" cy="1325563"/>
          </a:xfrm>
        </p:spPr>
        <p:txBody>
          <a:bodyPr/>
          <a:lstStyle/>
          <a:p>
            <a:pPr algn="ctr"/>
            <a:r>
              <a:rPr lang="ka-GE" b="1" dirty="0" smtClean="0">
                <a:solidFill>
                  <a:srgbClr val="009CA8"/>
                </a:solidFill>
              </a:rPr>
              <a:t>ფინანსური უსაფრთხოება</a:t>
            </a:r>
            <a:endParaRPr lang="ka-GE" b="1" dirty="0">
              <a:solidFill>
                <a:srgbClr val="009CA8"/>
              </a:solidFill>
            </a:endParaRPr>
          </a:p>
        </p:txBody>
      </p:sp>
      <p:sp>
        <p:nvSpPr>
          <p:cNvPr id="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172" y="1679655"/>
            <a:ext cx="5029200" cy="1393825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>
              <a:buNone/>
              <a:defRPr/>
            </a:pPr>
            <a:r>
              <a:rPr lang="ka-GE" dirty="0">
                <a:solidFill>
                  <a:srgbClr val="009CA8"/>
                </a:solidFill>
              </a:rPr>
              <a:t>როგორ შეუძლია </a:t>
            </a:r>
            <a:r>
              <a:rPr lang="ka-GE" dirty="0" smtClean="0">
                <a:solidFill>
                  <a:srgbClr val="009CA8"/>
                </a:solidFill>
              </a:rPr>
              <a:t>სხვა ადამიანს ჩვენი </a:t>
            </a:r>
            <a:r>
              <a:rPr lang="ka-GE" dirty="0">
                <a:solidFill>
                  <a:srgbClr val="009CA8"/>
                </a:solidFill>
              </a:rPr>
              <a:t>ბარათის ინფორმაცია მოიპაროს?</a:t>
            </a:r>
            <a:endParaRPr lang="en-US" sz="2400" dirty="0">
              <a:solidFill>
                <a:srgbClr val="009CA8"/>
              </a:solidFill>
              <a:latin typeface="+mj-lt"/>
            </a:endParaRPr>
          </a:p>
        </p:txBody>
      </p:sp>
      <p:sp>
        <p:nvSpPr>
          <p:cNvPr id="5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68579" y="3334384"/>
            <a:ext cx="4718386" cy="1186347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800" dirty="0">
                <a:solidFill>
                  <a:srgbClr val="009CA8"/>
                </a:solidFill>
                <a:latin typeface="+mj-lt"/>
              </a:rPr>
              <a:t>გსმენიათ თაღლითობის შემთხვევებზე?</a:t>
            </a:r>
            <a:endParaRPr lang="en-US" sz="2800" dirty="0">
              <a:solidFill>
                <a:srgbClr val="009CA8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971" y="1916581"/>
            <a:ext cx="5529149" cy="372074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70859" y="4781636"/>
            <a:ext cx="5913826" cy="1169425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როგორ დავიცვათ საბანკო ბარათი და</a:t>
            </a:r>
            <a:r>
              <a:rPr kumimoji="0" lang="ka-GE" sz="2800" i="0" u="none" strike="noStrike" kern="1200" cap="none" spc="0" normalizeH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 ჩვენი პირადი მონაცემები</a:t>
            </a:r>
            <a:r>
              <a:rPr kumimoji="0" lang="ka-GE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?</a:t>
            </a:r>
            <a:endParaRPr kumimoji="0" lang="ka-GE" sz="280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</p:txBody>
      </p:sp>
      <p:pic>
        <p:nvPicPr>
          <p:cNvPr id="12" name="Content Placeholder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3" y="6245591"/>
            <a:ext cx="946520" cy="58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7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57" y="1008903"/>
            <a:ext cx="10089650" cy="5257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191" y="0"/>
            <a:ext cx="10247616" cy="1008903"/>
          </a:xfrm>
        </p:spPr>
        <p:txBody>
          <a:bodyPr>
            <a:noAutofit/>
          </a:bodyPr>
          <a:lstStyle/>
          <a:p>
            <a:pPr algn="ctr"/>
            <a:r>
              <a:rPr lang="ka-GE" sz="3200" b="1" dirty="0" smtClean="0">
                <a:solidFill>
                  <a:srgbClr val="009CA8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ფინანსური მიზნები</a:t>
            </a:r>
            <a:endParaRPr lang="ka-GE" sz="3200" b="1" dirty="0">
              <a:solidFill>
                <a:srgbClr val="009CA8"/>
              </a:solidFill>
              <a:latin typeface="Helvetica Neue LT GEO 65 Medium" panose="020B0604020202020204" pitchFamily="2" charset="0"/>
              <a:cs typeface="Helvetica Neue LT GEO 65 Medium" panose="020B0604020202020204" pitchFamily="2" charset="0"/>
            </a:endParaRPr>
          </a:p>
        </p:txBody>
      </p:sp>
      <p:sp>
        <p:nvSpPr>
          <p:cNvPr id="7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 txBox="1">
            <a:spLocks/>
          </p:cNvSpPr>
          <p:nvPr/>
        </p:nvSpPr>
        <p:spPr>
          <a:xfrm>
            <a:off x="6554913" y="3997333"/>
            <a:ext cx="4008895" cy="1154170"/>
          </a:xfrm>
          <a:prstGeom prst="roundRect">
            <a:avLst/>
          </a:prstGeom>
          <a:solidFill>
            <a:srgbClr val="F5F8FA"/>
          </a:solidFill>
          <a:ln w="28575" cap="flat" cmpd="sng" algn="ctr">
            <a:solidFill>
              <a:srgbClr val="FF9D00"/>
            </a:solidFill>
            <a:prstDash val="sysDot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609897"/>
              </a:buClr>
              <a:buFont typeface="Wingdings" panose="05000000000000000000" pitchFamily="2" charset="2"/>
              <a:buChar char="q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09897"/>
              </a:buClr>
              <a:buFont typeface="Wingdings" panose="05000000000000000000" pitchFamily="2" charset="2"/>
              <a:buChar char="q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09897"/>
              </a:buClr>
              <a:buFont typeface="Wingdings" panose="05000000000000000000" pitchFamily="2" charset="2"/>
              <a:buChar char="q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09897"/>
              </a:buClr>
              <a:buFont typeface="Wingdings" panose="05000000000000000000" pitchFamily="2" charset="2"/>
              <a:buChar char="q"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ka-G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ea typeface="Roboto _GEO Mt" panose="02000000000000000000" pitchFamily="2" charset="0"/>
                <a:cs typeface="+mn-cs"/>
              </a:rPr>
              <a:t>გრძელვადიანი მიზნები</a:t>
            </a:r>
            <a:endParaRPr kumimoji="0" lang="ka-GE" sz="2400" b="1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ea typeface="Roboto _GEO Mt" panose="02000000000000000000" pitchFamily="2" charset="0"/>
              <a:cs typeface="+mn-cs"/>
            </a:endParaRPr>
          </a:p>
        </p:txBody>
      </p:sp>
      <p:sp>
        <p:nvSpPr>
          <p:cNvPr id="8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 txBox="1">
            <a:spLocks/>
          </p:cNvSpPr>
          <p:nvPr/>
        </p:nvSpPr>
        <p:spPr>
          <a:xfrm>
            <a:off x="6554913" y="2245055"/>
            <a:ext cx="4008895" cy="1135144"/>
          </a:xfrm>
          <a:prstGeom prst="roundRect">
            <a:avLst/>
          </a:prstGeom>
          <a:solidFill>
            <a:srgbClr val="F5F8FA"/>
          </a:solidFill>
          <a:ln w="28575" cap="flat" cmpd="sng" algn="ctr">
            <a:solidFill>
              <a:srgbClr val="FF9D00"/>
            </a:solidFill>
            <a:prstDash val="sysDot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609897"/>
              </a:buClr>
              <a:buFont typeface="Wingdings" panose="05000000000000000000" pitchFamily="2" charset="2"/>
              <a:buChar char="q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09897"/>
              </a:buClr>
              <a:buFont typeface="Wingdings" panose="05000000000000000000" pitchFamily="2" charset="2"/>
              <a:buChar char="q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09897"/>
              </a:buClr>
              <a:buFont typeface="Wingdings" panose="05000000000000000000" pitchFamily="2" charset="2"/>
              <a:buChar char="q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09897"/>
              </a:buClr>
              <a:buFont typeface="Wingdings" panose="05000000000000000000" pitchFamily="2" charset="2"/>
              <a:buChar char="q"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ka-G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ea typeface="Roboto _GEO Mt" panose="02000000000000000000" pitchFamily="2" charset="0"/>
                <a:cs typeface="+mn-cs"/>
              </a:rPr>
              <a:t>მოკლევადიანი მიზნები</a:t>
            </a:r>
            <a:endParaRPr kumimoji="0" lang="ka-GE" sz="2400" b="1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ea typeface="Roboto _GEO Mt" panose="02000000000000000000" pitchFamily="2" charset="0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pic>
        <p:nvPicPr>
          <p:cNvPr id="10" name="Content Placeholder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3" y="6266497"/>
            <a:ext cx="946520" cy="56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8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925" y="0"/>
            <a:ext cx="1224185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: Shape 16">
            <a:extLst>
              <a:ext uri="{FF2B5EF4-FFF2-40B4-BE49-F238E27FC236}">
                <a16:creationId xmlns:a16="http://schemas.microsoft.com/office/drawing/2014/main" id="{B4D425FD-8E4C-44A4-BDD3-7459F184CA12}"/>
              </a:ext>
            </a:extLst>
          </p:cNvPr>
          <p:cNvSpPr/>
          <p:nvPr/>
        </p:nvSpPr>
        <p:spPr>
          <a:xfrm>
            <a:off x="231356" y="4766424"/>
            <a:ext cx="3866920" cy="1282205"/>
          </a:xfrm>
          <a:custGeom>
            <a:avLst/>
            <a:gdLst>
              <a:gd name="connsiteX0" fmla="*/ 556063 w 2016751"/>
              <a:gd name="connsiteY0" fmla="*/ 37862 h 946168"/>
              <a:gd name="connsiteX1" fmla="*/ 120634 w 2016751"/>
              <a:gd name="connsiteY1" fmla="*/ 124948 h 946168"/>
              <a:gd name="connsiteX2" fmla="*/ 4520 w 2016751"/>
              <a:gd name="connsiteY2" fmla="*/ 444262 h 946168"/>
              <a:gd name="connsiteX3" fmla="*/ 236748 w 2016751"/>
              <a:gd name="connsiteY3" fmla="*/ 763577 h 946168"/>
              <a:gd name="connsiteX4" fmla="*/ 1281777 w 2016751"/>
              <a:gd name="connsiteY4" fmla="*/ 937748 h 946168"/>
              <a:gd name="connsiteX5" fmla="*/ 2007491 w 2016751"/>
              <a:gd name="connsiteY5" fmla="*/ 502320 h 946168"/>
              <a:gd name="connsiteX6" fmla="*/ 1615605 w 2016751"/>
              <a:gd name="connsiteY6" fmla="*/ 37862 h 946168"/>
              <a:gd name="connsiteX7" fmla="*/ 556063 w 2016751"/>
              <a:gd name="connsiteY7" fmla="*/ 37862 h 946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6751" h="946168">
                <a:moveTo>
                  <a:pt x="556063" y="37862"/>
                </a:moveTo>
                <a:cubicBezTo>
                  <a:pt x="306901" y="52376"/>
                  <a:pt x="212558" y="57215"/>
                  <a:pt x="120634" y="124948"/>
                </a:cubicBezTo>
                <a:cubicBezTo>
                  <a:pt x="28710" y="192681"/>
                  <a:pt x="-14832" y="337824"/>
                  <a:pt x="4520" y="444262"/>
                </a:cubicBezTo>
                <a:cubicBezTo>
                  <a:pt x="23872" y="550700"/>
                  <a:pt x="23872" y="681329"/>
                  <a:pt x="236748" y="763577"/>
                </a:cubicBezTo>
                <a:cubicBezTo>
                  <a:pt x="449624" y="845825"/>
                  <a:pt x="986653" y="981291"/>
                  <a:pt x="1281777" y="937748"/>
                </a:cubicBezTo>
                <a:cubicBezTo>
                  <a:pt x="1576901" y="894205"/>
                  <a:pt x="1951853" y="652301"/>
                  <a:pt x="2007491" y="502320"/>
                </a:cubicBezTo>
                <a:cubicBezTo>
                  <a:pt x="2063129" y="352339"/>
                  <a:pt x="1859929" y="115272"/>
                  <a:pt x="1615605" y="37862"/>
                </a:cubicBezTo>
                <a:cubicBezTo>
                  <a:pt x="1371281" y="-39548"/>
                  <a:pt x="805225" y="23348"/>
                  <a:pt x="556063" y="37862"/>
                </a:cubicBezTo>
                <a:close/>
              </a:path>
            </a:pathLst>
          </a:custGeom>
          <a:solidFill>
            <a:srgbClr val="F5F8FA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>
                <a:solidFill>
                  <a:srgbClr val="8E5BB4"/>
                </a:solidFill>
                <a:latin typeface="+mj-lt"/>
              </a:rPr>
              <a:t>აუცილებელი ხარჯები</a:t>
            </a:r>
            <a:endParaRPr lang="en-US" sz="2400" dirty="0">
              <a:solidFill>
                <a:srgbClr val="8E5BB4"/>
              </a:solidFill>
              <a:latin typeface="+mj-lt"/>
            </a:endParaRPr>
          </a:p>
        </p:txBody>
      </p:sp>
      <p:sp>
        <p:nvSpPr>
          <p:cNvPr id="16" name="Freeform: Shape 18">
            <a:extLst>
              <a:ext uri="{FF2B5EF4-FFF2-40B4-BE49-F238E27FC236}">
                <a16:creationId xmlns:a16="http://schemas.microsoft.com/office/drawing/2014/main" id="{143E51D7-C8B5-4C42-9FFE-33358055892F}"/>
              </a:ext>
            </a:extLst>
          </p:cNvPr>
          <p:cNvSpPr/>
          <p:nvPr/>
        </p:nvSpPr>
        <p:spPr>
          <a:xfrm>
            <a:off x="7937487" y="4822706"/>
            <a:ext cx="3866139" cy="1147230"/>
          </a:xfrm>
          <a:custGeom>
            <a:avLst/>
            <a:gdLst>
              <a:gd name="connsiteX0" fmla="*/ 327822 w 2971202"/>
              <a:gd name="connsiteY0" fmla="*/ 121556 h 971086"/>
              <a:gd name="connsiteX1" fmla="*/ 52051 w 2971202"/>
              <a:gd name="connsiteY1" fmla="*/ 368299 h 971086"/>
              <a:gd name="connsiteX2" fmla="*/ 52051 w 2971202"/>
              <a:gd name="connsiteY2" fmla="*/ 832756 h 971086"/>
              <a:gd name="connsiteX3" fmla="*/ 589079 w 2971202"/>
              <a:gd name="connsiteY3" fmla="*/ 963385 h 971086"/>
              <a:gd name="connsiteX4" fmla="*/ 1880851 w 2971202"/>
              <a:gd name="connsiteY4" fmla="*/ 948871 h 971086"/>
              <a:gd name="connsiteX5" fmla="*/ 2795251 w 2971202"/>
              <a:gd name="connsiteY5" fmla="*/ 890813 h 971086"/>
              <a:gd name="connsiteX6" fmla="*/ 2969422 w 2971202"/>
              <a:gd name="connsiteY6" fmla="*/ 527956 h 971086"/>
              <a:gd name="connsiteX7" fmla="*/ 2838793 w 2971202"/>
              <a:gd name="connsiteY7" fmla="*/ 165099 h 971086"/>
              <a:gd name="connsiteX8" fmla="*/ 2200165 w 2971202"/>
              <a:gd name="connsiteY8" fmla="*/ 48985 h 971086"/>
              <a:gd name="connsiteX9" fmla="*/ 1503479 w 2971202"/>
              <a:gd name="connsiteY9" fmla="*/ 5442 h 971086"/>
              <a:gd name="connsiteX10" fmla="*/ 864851 w 2971202"/>
              <a:gd name="connsiteY10" fmla="*/ 5442 h 971086"/>
              <a:gd name="connsiteX11" fmla="*/ 472965 w 2971202"/>
              <a:gd name="connsiteY11" fmla="*/ 48985 h 971086"/>
              <a:gd name="connsiteX12" fmla="*/ 327822 w 2971202"/>
              <a:gd name="connsiteY12" fmla="*/ 121556 h 97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71202" h="971086">
                <a:moveTo>
                  <a:pt x="327822" y="121556"/>
                </a:moveTo>
                <a:cubicBezTo>
                  <a:pt x="257670" y="174775"/>
                  <a:pt x="98013" y="249766"/>
                  <a:pt x="52051" y="368299"/>
                </a:cubicBezTo>
                <a:cubicBezTo>
                  <a:pt x="6089" y="486832"/>
                  <a:pt x="-37454" y="733575"/>
                  <a:pt x="52051" y="832756"/>
                </a:cubicBezTo>
                <a:cubicBezTo>
                  <a:pt x="141556" y="931937"/>
                  <a:pt x="284279" y="944033"/>
                  <a:pt x="589079" y="963385"/>
                </a:cubicBezTo>
                <a:cubicBezTo>
                  <a:pt x="893879" y="982738"/>
                  <a:pt x="1513156" y="960966"/>
                  <a:pt x="1880851" y="948871"/>
                </a:cubicBezTo>
                <a:cubicBezTo>
                  <a:pt x="2248546" y="936776"/>
                  <a:pt x="2613823" y="960965"/>
                  <a:pt x="2795251" y="890813"/>
                </a:cubicBezTo>
                <a:cubicBezTo>
                  <a:pt x="2976679" y="820661"/>
                  <a:pt x="2962165" y="648908"/>
                  <a:pt x="2969422" y="527956"/>
                </a:cubicBezTo>
                <a:cubicBezTo>
                  <a:pt x="2976679" y="407004"/>
                  <a:pt x="2967003" y="244928"/>
                  <a:pt x="2838793" y="165099"/>
                </a:cubicBezTo>
                <a:cubicBezTo>
                  <a:pt x="2710584" y="85270"/>
                  <a:pt x="2422717" y="75595"/>
                  <a:pt x="2200165" y="48985"/>
                </a:cubicBezTo>
                <a:cubicBezTo>
                  <a:pt x="1977613" y="22375"/>
                  <a:pt x="1726031" y="12699"/>
                  <a:pt x="1503479" y="5442"/>
                </a:cubicBezTo>
                <a:cubicBezTo>
                  <a:pt x="1280927" y="-1815"/>
                  <a:pt x="1036603" y="-1815"/>
                  <a:pt x="864851" y="5442"/>
                </a:cubicBezTo>
                <a:cubicBezTo>
                  <a:pt x="693099" y="12699"/>
                  <a:pt x="555213" y="29633"/>
                  <a:pt x="472965" y="48985"/>
                </a:cubicBezTo>
                <a:cubicBezTo>
                  <a:pt x="390717" y="68337"/>
                  <a:pt x="397974" y="68337"/>
                  <a:pt x="327822" y="121556"/>
                </a:cubicBezTo>
                <a:close/>
              </a:path>
            </a:pathLst>
          </a:custGeom>
          <a:solidFill>
            <a:srgbClr val="F5F8FA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>
                <a:solidFill>
                  <a:srgbClr val="8E5BB4"/>
                </a:solidFill>
                <a:latin typeface="+mj-lt"/>
              </a:rPr>
              <a:t>არააუცილებელი ხარჯები</a:t>
            </a:r>
            <a:endParaRPr lang="en-US" sz="2400" dirty="0">
              <a:solidFill>
                <a:srgbClr val="8E5BB4"/>
              </a:solidFill>
              <a:latin typeface="+mj-lt"/>
            </a:endParaRPr>
          </a:p>
        </p:txBody>
      </p:sp>
      <p:pic>
        <p:nvPicPr>
          <p:cNvPr id="17" name="Graphic 21" descr="Line arrow Slight curve">
            <a:extLst>
              <a:ext uri="{FF2B5EF4-FFF2-40B4-BE49-F238E27FC236}">
                <a16:creationId xmlns:a16="http://schemas.microsoft.com/office/drawing/2014/main" id="{112A23F2-B8D4-4892-AC4D-926FEB6640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7826359">
            <a:off x="600460" y="3484674"/>
            <a:ext cx="1260360" cy="840921"/>
          </a:xfrm>
          <a:prstGeom prst="rect">
            <a:avLst/>
          </a:prstGeom>
        </p:spPr>
      </p:pic>
      <p:pic>
        <p:nvPicPr>
          <p:cNvPr id="18" name="Graphic 24" descr="Line arrow Slight curve">
            <a:extLst>
              <a:ext uri="{FF2B5EF4-FFF2-40B4-BE49-F238E27FC236}">
                <a16:creationId xmlns:a16="http://schemas.microsoft.com/office/drawing/2014/main" id="{908E0C9A-6331-4B4F-8ECB-4B7F71031B1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4590569" flipH="1">
            <a:off x="10402017" y="3570413"/>
            <a:ext cx="1122543" cy="957978"/>
          </a:xfrm>
          <a:prstGeom prst="rect">
            <a:avLst/>
          </a:prstGeom>
        </p:spPr>
      </p:pic>
      <p:pic>
        <p:nvPicPr>
          <p:cNvPr id="12" name="Content Placeholder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3" y="6245591"/>
            <a:ext cx="946520" cy="58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2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3DE343BD-BEEA-44EF-9EBB-66DF3C691255}"/>
              </a:ext>
            </a:extLst>
          </p:cNvPr>
          <p:cNvSpPr txBox="1">
            <a:spLocks/>
          </p:cNvSpPr>
          <p:nvPr/>
        </p:nvSpPr>
        <p:spPr>
          <a:xfrm>
            <a:off x="522483" y="249298"/>
            <a:ext cx="11281143" cy="7173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3200" b="1" dirty="0" smtClean="0">
                <a:latin typeface="Helvetica Neue LT GEO 65 Medium" pitchFamily="2" charset="0"/>
                <a:cs typeface="Helvetica Neue LT GEO 65 Medium" pitchFamily="2" charset="0"/>
              </a:rPr>
              <a:t>ფინანსურ</a:t>
            </a:r>
            <a:r>
              <a:rPr lang="ka-GE" sz="3200" b="1" dirty="0">
                <a:latin typeface="Helvetica Neue LT GEO 65 Medium" pitchFamily="2" charset="0"/>
                <a:cs typeface="Helvetica Neue LT GEO 65 Medium" pitchFamily="2" charset="0"/>
              </a:rPr>
              <a:t>ი</a:t>
            </a:r>
            <a:r>
              <a:rPr lang="ka-GE" sz="3200" b="1" dirty="0" smtClean="0">
                <a:latin typeface="Helvetica Neue LT GEO 65 Medium" pitchFamily="2" charset="0"/>
                <a:cs typeface="Helvetica Neue LT GEO 65 Medium" pitchFamily="2" charset="0"/>
              </a:rPr>
              <a:t> </a:t>
            </a:r>
            <a:r>
              <a:rPr lang="ka-GE" sz="3200" b="1" dirty="0" smtClean="0">
                <a:solidFill>
                  <a:srgbClr val="009CA8"/>
                </a:solidFill>
                <a:latin typeface="Helvetica Neue LT GEO 65 Medium" pitchFamily="2" charset="0"/>
                <a:cs typeface="Helvetica Neue LT GEO 65 Medium" pitchFamily="2" charset="0"/>
              </a:rPr>
              <a:t>მიზნები</a:t>
            </a:r>
            <a:endParaRPr lang="ka-GE" sz="3200" b="1" dirty="0">
              <a:solidFill>
                <a:srgbClr val="009CA8"/>
              </a:solidFill>
              <a:latin typeface="Helvetica Neue LT GEO 65 Medium" panose="020B0604020202020204" pitchFamily="2" charset="0"/>
              <a:cs typeface="Helvetica Neue LT GEO 65 Medium" panose="020B0604020202020204" pitchFamily="2" charset="0"/>
            </a:endParaRPr>
          </a:p>
        </p:txBody>
      </p:sp>
      <p:sp>
        <p:nvSpPr>
          <p:cNvPr id="9" name="Rectangle: Rounded Corners 39">
            <a:extLst>
              <a:ext uri="{FF2B5EF4-FFF2-40B4-BE49-F238E27FC236}">
                <a16:creationId xmlns:a16="http://schemas.microsoft.com/office/drawing/2014/main" id="{C9CECDEB-1A78-454F-BF9A-7560C6818317}"/>
              </a:ext>
            </a:extLst>
          </p:cNvPr>
          <p:cNvSpPr/>
          <p:nvPr/>
        </p:nvSpPr>
        <p:spPr>
          <a:xfrm>
            <a:off x="923057" y="1377282"/>
            <a:ext cx="5160017" cy="1065343"/>
          </a:xfrm>
          <a:prstGeom prst="roundRect">
            <a:avLst/>
          </a:prstGeom>
          <a:noFill/>
          <a:ln w="28575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9CA8"/>
                </a:solidFill>
                <a:latin typeface="Sylfaen" panose="010A0502050306030303" pitchFamily="18" charset="0"/>
                <a:cs typeface="Helvetica Neue LT GEO 65 Medium" panose="020B0604020202020204" pitchFamily="2" charset="0"/>
              </a:rPr>
              <a:t>გ</a:t>
            </a:r>
            <a:r>
              <a:rPr lang="ka-GE" sz="2400" dirty="0" smtClean="0">
                <a:solidFill>
                  <a:srgbClr val="009CA8"/>
                </a:solidFill>
                <a:latin typeface="Sylfaen" panose="010A0502050306030303" pitchFamily="18" charset="0"/>
                <a:cs typeface="Helvetica Neue LT GEO 65 Medium" panose="020B0604020202020204" pitchFamily="2" charset="0"/>
              </a:rPr>
              <a:t>აქვთ ფინანსური მიზანი?</a:t>
            </a:r>
            <a:endParaRPr lang="ka-GE" sz="2400" dirty="0">
              <a:solidFill>
                <a:srgbClr val="009CA8"/>
              </a:solidFill>
              <a:latin typeface="Sylfaen" panose="010A0502050306030303" pitchFamily="18" charset="0"/>
              <a:cs typeface="Helvetica Neue LT GEO 65 Medium" panose="020B0604020202020204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5596" y="1704970"/>
            <a:ext cx="4198029" cy="3593225"/>
          </a:xfrm>
          <a:prstGeom prst="rect">
            <a:avLst/>
          </a:prstGeom>
          <a:ln w="28575">
            <a:solidFill>
              <a:srgbClr val="F5F8FA"/>
            </a:solidFill>
            <a:prstDash val="sysDot"/>
          </a:ln>
        </p:spPr>
      </p:pic>
      <p:sp>
        <p:nvSpPr>
          <p:cNvPr id="11" name="Rectangle: Rounded Corners 39">
            <a:extLst>
              <a:ext uri="{FF2B5EF4-FFF2-40B4-BE49-F238E27FC236}">
                <a16:creationId xmlns:a16="http://schemas.microsoft.com/office/drawing/2014/main" id="{C9CECDEB-1A78-454F-BF9A-7560C6818317}"/>
              </a:ext>
            </a:extLst>
          </p:cNvPr>
          <p:cNvSpPr/>
          <p:nvPr/>
        </p:nvSpPr>
        <p:spPr>
          <a:xfrm>
            <a:off x="923057" y="2618855"/>
            <a:ext cx="5160017" cy="1065343"/>
          </a:xfrm>
          <a:prstGeom prst="roundRect">
            <a:avLst/>
          </a:prstGeom>
          <a:noFill/>
          <a:ln w="28575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9CA8"/>
                </a:solidFill>
                <a:latin typeface="Sylfaen" panose="010A0502050306030303" pitchFamily="18" charset="0"/>
                <a:cs typeface="Helvetica Neue LT GEO 65 Medium" panose="020B0604020202020204" pitchFamily="2" charset="0"/>
              </a:rPr>
              <a:t>რ</a:t>
            </a:r>
            <a:r>
              <a:rPr lang="ka-GE" sz="2400" dirty="0" smtClean="0">
                <a:solidFill>
                  <a:srgbClr val="009CA8"/>
                </a:solidFill>
                <a:latin typeface="Sylfaen" panose="010A0502050306030303" pitchFamily="18" charset="0"/>
                <a:cs typeface="Helvetica Neue LT GEO 65 Medium" panose="020B0604020202020204" pitchFamily="2" charset="0"/>
              </a:rPr>
              <a:t>ა არის საჭირო, რომ მივაღწიოთ ფინანსურ მიზანს?</a:t>
            </a:r>
            <a:endParaRPr lang="ka-GE" sz="2400" dirty="0">
              <a:solidFill>
                <a:srgbClr val="009CA8"/>
              </a:solidFill>
              <a:latin typeface="Sylfaen" panose="010A0502050306030303" pitchFamily="18" charset="0"/>
              <a:cs typeface="Helvetica Neue LT GEO 65 Medium" panose="020B0604020202020204" pitchFamily="2" charset="0"/>
            </a:endParaRPr>
          </a:p>
        </p:txBody>
      </p:sp>
      <p:sp>
        <p:nvSpPr>
          <p:cNvPr id="12" name="Rectangle: Rounded Corners 39">
            <a:extLst>
              <a:ext uri="{FF2B5EF4-FFF2-40B4-BE49-F238E27FC236}">
                <a16:creationId xmlns:a16="http://schemas.microsoft.com/office/drawing/2014/main" id="{C9CECDEB-1A78-454F-BF9A-7560C6818317}"/>
              </a:ext>
            </a:extLst>
          </p:cNvPr>
          <p:cNvSpPr/>
          <p:nvPr/>
        </p:nvSpPr>
        <p:spPr>
          <a:xfrm>
            <a:off x="923057" y="3877172"/>
            <a:ext cx="5160017" cy="1065343"/>
          </a:xfrm>
          <a:prstGeom prst="roundRect">
            <a:avLst/>
          </a:prstGeom>
          <a:noFill/>
          <a:ln w="28575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400" dirty="0" smtClean="0">
                <a:solidFill>
                  <a:srgbClr val="009CA8"/>
                </a:solidFill>
                <a:latin typeface="Sylfaen" panose="010A0502050306030303" pitchFamily="18" charset="0"/>
                <a:cs typeface="Helvetica Neue LT GEO 65 Medium" panose="020B0604020202020204" pitchFamily="2" charset="0"/>
              </a:rPr>
              <a:t>ზოგავთ თანხას მიზნის მისაღწევად?</a:t>
            </a:r>
            <a:endParaRPr lang="ka-GE" sz="2400" dirty="0">
              <a:solidFill>
                <a:srgbClr val="009CA8"/>
              </a:solidFill>
              <a:latin typeface="Sylfaen" panose="010A0502050306030303" pitchFamily="18" charset="0"/>
              <a:cs typeface="Helvetica Neue LT GEO 65 Medium" panose="020B0604020202020204" pitchFamily="2" charset="0"/>
            </a:endParaRPr>
          </a:p>
        </p:txBody>
      </p:sp>
      <p:sp>
        <p:nvSpPr>
          <p:cNvPr id="14" name="Rectangle: Rounded Corners 39">
            <a:extLst>
              <a:ext uri="{FF2B5EF4-FFF2-40B4-BE49-F238E27FC236}">
                <a16:creationId xmlns:a16="http://schemas.microsoft.com/office/drawing/2014/main" id="{C9CECDEB-1A78-454F-BF9A-7560C6818317}"/>
              </a:ext>
            </a:extLst>
          </p:cNvPr>
          <p:cNvSpPr/>
          <p:nvPr/>
        </p:nvSpPr>
        <p:spPr>
          <a:xfrm>
            <a:off x="935982" y="5102001"/>
            <a:ext cx="5160017" cy="1065343"/>
          </a:xfrm>
          <a:prstGeom prst="roundRect">
            <a:avLst/>
          </a:prstGeom>
          <a:noFill/>
          <a:ln w="28575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400" dirty="0" smtClean="0">
                <a:solidFill>
                  <a:srgbClr val="009CA8"/>
                </a:solidFill>
                <a:latin typeface="Sylfaen" panose="010A0502050306030303" pitchFamily="18" charset="0"/>
                <a:cs typeface="Helvetica Neue LT GEO 65 Medium" panose="020B0604020202020204" pitchFamily="2" charset="0"/>
              </a:rPr>
              <a:t>მარტივია თუ რთული დაზოგვა?</a:t>
            </a:r>
            <a:endParaRPr lang="ka-GE" sz="2400" dirty="0">
              <a:solidFill>
                <a:srgbClr val="009CA8"/>
              </a:solidFill>
              <a:latin typeface="Sylfaen" panose="010A0502050306030303" pitchFamily="18" charset="0"/>
              <a:cs typeface="Helvetica Neue LT GEO 65 Medium" panose="020B0604020202020204" pitchFamily="2" charset="0"/>
            </a:endParaRPr>
          </a:p>
        </p:txBody>
      </p:sp>
      <p:pic>
        <p:nvPicPr>
          <p:cNvPr id="15" name="Content Placeholder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3" y="6245591"/>
            <a:ext cx="946520" cy="58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3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WrappedLabelHistory xmlns:xsd="http://www.w3.org/2001/XMLSchema" xmlns:xsi="http://www.w3.org/2001/XMLSchema-instance" xmlns="http://www.boldonjames.com/2016/02/Classifier/internal/wrappedLabelHistory">
  <Value>PD94bWwgdmVyc2lvbj0iMS4wIiBlbmNvZGluZz0idXMtYXNjaWkiPz48bGFiZWxIaXN0b3J5IHhtbG5zOnhzZD0iaHR0cDovL3d3dy53My5vcmcvMjAwMS9YTUxTY2hlbWEiIHhtbG5zOnhzaT0iaHR0cDovL3d3dy53My5vcmcvMjAwMS9YTUxTY2hlbWEtaW5zdGFuY2UiIHhtbG5zPSJodHRwOi8vd3d3LmJvbGRvbmphbWVzLmNvbS8yMDE2LzAyL0NsYXNzaWZpZXIvaW50ZXJuYWwvbGFiZWxIaXN0b3J5Ij48aXRlbT48c2lzbCBzaXNsVmVyc2lvbj0iMCIgcG9saWN5PSI1YWIwMjdlMy05N2Y1LTRmMmItYjI0Mi0xODlmODRmMWJmZmUiIG9yaWdpbj0idXNlclNlbGVjdGVkIiAvPjxVc2VyTmFtZT5TRUJcbXZhdGl0YWR6ZTwvVXNlck5hbWU+PERhdGVUaW1lPjMvMTUvMjAyMyAxMjo0MDo1OSBBTTwvRGF0ZVRpbWU+PExhYmVsU3RyaW5nPlRoaXMgaXRlbSBoYXMgbm8gY2xhc3NpZmljYXRpb248L0xhYmVsU3RyaW5nPjwvaXRlbT48L2xhYmVsSGlzdG9yeT4=</Value>
</WrappedLabelHistory>
</file>

<file path=customXml/item2.xml><?xml version="1.0" encoding="utf-8"?>
<sisl xmlns:xsd="http://www.w3.org/2001/XMLSchema" xmlns:xsi="http://www.w3.org/2001/XMLSchema-instance" xmlns="http://www.boldonjames.com/2008/01/sie/internal/label" sislVersion="0" policy="5ab027e3-97f5-4f2b-b242-189f84f1bffe" origin="userSelected"/>
</file>

<file path=customXml/itemProps1.xml><?xml version="1.0" encoding="utf-8"?>
<ds:datastoreItem xmlns:ds="http://schemas.openxmlformats.org/officeDocument/2006/customXml" ds:itemID="{9355EDC8-33F4-4BF9-A538-AB16AC1AA9AE}">
  <ds:schemaRefs>
    <ds:schemaRef ds:uri="http://www.w3.org/2001/XMLSchema"/>
    <ds:schemaRef ds:uri="http://www.boldonjames.com/2016/02/Classifier/internal/wrappedLabelHistory"/>
  </ds:schemaRefs>
</ds:datastoreItem>
</file>

<file path=customXml/itemProps2.xml><?xml version="1.0" encoding="utf-8"?>
<ds:datastoreItem xmlns:ds="http://schemas.openxmlformats.org/officeDocument/2006/customXml" ds:itemID="{27CD0672-6682-4A48-B74E-9D0492520BC2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9319</TotalTime>
  <Words>215</Words>
  <Application>Microsoft Office PowerPoint</Application>
  <PresentationFormat>Widescreen</PresentationFormat>
  <Paragraphs>54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FiraGO</vt:lpstr>
      <vt:lpstr>Helvetica Neue LT GEO 65 Medium</vt:lpstr>
      <vt:lpstr>Roboto _GEO Mt</vt:lpstr>
      <vt:lpstr>Sylfaen</vt:lpstr>
      <vt:lpstr>Sylfaen (Body)</vt:lpstr>
      <vt:lpstr>Wingdings</vt:lpstr>
      <vt:lpstr>Office Theme</vt:lpstr>
      <vt:lpstr>დაიცავი შენი ფული, დაიცავი შენი მომავალი</vt:lpstr>
      <vt:lpstr>PowerPoint Presentation</vt:lpstr>
      <vt:lpstr>PowerPoint Presentation</vt:lpstr>
      <vt:lpstr>რა მომსახურების გაწევა შეუძლია კომერციულ ბანკს?</vt:lpstr>
      <vt:lpstr>რა უნდა ვიცოდეთ საბანკო ბარათზე?</vt:lpstr>
      <vt:lpstr>ფინანსური უსაფრთხოება</vt:lpstr>
      <vt:lpstr>ფინანსური მიზნები</vt:lpstr>
      <vt:lpstr>PowerPoint Presentation</vt:lpstr>
      <vt:lpstr>PowerPoint Presentation</vt:lpstr>
      <vt:lpstr>„დაიცავი შენი ფული, დაიცავი შენი მომავალი“</vt:lpstr>
      <vt:lpstr>მადლობა ყურადღებისთვის!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Mariam Vatitadze</dc:creator>
  <cp:lastModifiedBy>Sophiko Mamniashvili</cp:lastModifiedBy>
  <cp:revision>125</cp:revision>
  <dcterms:created xsi:type="dcterms:W3CDTF">2023-03-14T21:26:28Z</dcterms:created>
  <dcterms:modified xsi:type="dcterms:W3CDTF">2024-03-18T10:12:42Z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2fcd288d-11d1-4dd0-95cf-f0b7c6822e0d</vt:lpwstr>
  </property>
  <property fmtid="{D5CDD505-2E9C-101B-9397-08002B2CF9AE}" pid="3" name="bjDocumentSecurityLabel">
    <vt:lpwstr>This item has no classification</vt:lpwstr>
  </property>
  <property fmtid="{D5CDD505-2E9C-101B-9397-08002B2CF9AE}" pid="4" name="bjClsUserRVM">
    <vt:lpwstr>[]</vt:lpwstr>
  </property>
  <property fmtid="{D5CDD505-2E9C-101B-9397-08002B2CF9AE}" pid="5" name="bjSaver">
    <vt:lpwstr>1Msko4rJRlEkIpx+fiQCYqZai+q5O2cY</vt:lpwstr>
  </property>
  <property fmtid="{D5CDD505-2E9C-101B-9397-08002B2CF9AE}" pid="6" name="bjLabelHistoryID">
    <vt:lpwstr>{9355EDC8-33F4-4BF9-A538-AB16AC1AA9AE}</vt:lpwstr>
  </property>
</Properties>
</file>